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5" name="Google Shape;19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Bernardo Melo</a:t>
            </a:r>
            <a:endParaRPr/>
          </a:p>
          <a:p>
            <a:pPr indent="0" lvl="0" marL="0" marR="0" rtl="0" algn="l">
              <a:spcBef>
                <a:spcPts val="0"/>
              </a:spcBef>
              <a:spcAft>
                <a:spcPts val="0"/>
              </a:spcAft>
              <a:buNone/>
            </a:pPr>
            <a:r>
              <a:rPr lang="en-US" sz="1800">
                <a:solidFill>
                  <a:schemeClr val="lt2"/>
                </a:solidFill>
              </a:rPr>
              <a:t>02/20/2025</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0"/>
              </a:spcBef>
              <a:spcAft>
                <a:spcPts val="0"/>
              </a:spcAft>
              <a:buClr>
                <a:srgbClr val="292929"/>
              </a:buClr>
              <a:buSzPts val="2200"/>
              <a:buChar char="•"/>
            </a:pPr>
            <a:r>
              <a:rPr lang="en-US" sz="2200">
                <a:solidFill>
                  <a:srgbClr val="292929"/>
                </a:solidFill>
              </a:rPr>
              <a:t>Performed exploratory data analysis and determined the training labels;</a:t>
            </a:r>
            <a:endParaRPr sz="2200">
              <a:solidFill>
                <a:srgbClr val="292929"/>
              </a:solidFill>
            </a:endParaRPr>
          </a:p>
          <a:p>
            <a:pPr indent="-368300" lvl="0" marL="457200" rtl="0" algn="l">
              <a:lnSpc>
                <a:spcPct val="90000"/>
              </a:lnSpc>
              <a:spcBef>
                <a:spcPts val="0"/>
              </a:spcBef>
              <a:spcAft>
                <a:spcPts val="0"/>
              </a:spcAft>
              <a:buClr>
                <a:srgbClr val="292929"/>
              </a:buClr>
              <a:buSzPts val="2200"/>
              <a:buChar char="•"/>
            </a:pPr>
            <a:r>
              <a:rPr lang="en-US" sz="2200">
                <a:solidFill>
                  <a:srgbClr val="292929"/>
                </a:solidFill>
              </a:rPr>
              <a:t>Calculated the number of launches at each site, and the number and occurrence of each orbits;</a:t>
            </a:r>
            <a:endParaRPr sz="2200">
              <a:solidFill>
                <a:srgbClr val="292929"/>
              </a:solidFill>
            </a:endParaRPr>
          </a:p>
          <a:p>
            <a:pPr indent="-368300" lvl="0" marL="457200" rtl="0" algn="l">
              <a:lnSpc>
                <a:spcPct val="90000"/>
              </a:lnSpc>
              <a:spcBef>
                <a:spcPts val="0"/>
              </a:spcBef>
              <a:spcAft>
                <a:spcPts val="0"/>
              </a:spcAft>
              <a:buClr>
                <a:srgbClr val="292929"/>
              </a:buClr>
              <a:buSzPts val="2200"/>
              <a:buChar char="•"/>
            </a:pPr>
            <a:r>
              <a:rPr lang="en-US" sz="2200">
                <a:solidFill>
                  <a:srgbClr val="292929"/>
                </a:solidFill>
              </a:rPr>
              <a:t>Created landing outcome label from outcome column and exported the results to csv.</a:t>
            </a:r>
            <a:endParaRPr sz="2200">
              <a:solidFill>
                <a:srgbClr val="292929"/>
              </a:solidFill>
            </a:endParaRPr>
          </a:p>
          <a:p>
            <a:pPr indent="0" lvl="0" marL="457200" rtl="0" algn="l">
              <a:lnSpc>
                <a:spcPct val="90000"/>
              </a:lnSpc>
              <a:spcBef>
                <a:spcPts val="0"/>
              </a:spcBef>
              <a:spcAft>
                <a:spcPts val="0"/>
              </a:spcAft>
              <a:buNone/>
            </a:pPr>
            <a:r>
              <a:t/>
            </a:r>
            <a:endParaRPr sz="2200">
              <a:solidFill>
                <a:srgbClr val="292929"/>
              </a:solidFill>
            </a:endParaRPr>
          </a:p>
          <a:p>
            <a:pPr indent="0" lvl="0" marL="457200" rtl="0" algn="l">
              <a:lnSpc>
                <a:spcPct val="90000"/>
              </a:lnSpc>
              <a:spcBef>
                <a:spcPts val="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https://github.com/bernardomelo/DataScienceCapstone-IBM/blob/main/labs-jupyter-spacex-Data%20wrangling.ipynb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Mainly Scatter Plot’s used to determine relationship between features. Bar chart was also used.</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https://github.com/bernardomelo/DataScienceCapstone-IBM/blob/main/edadataviz.ipynb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1" name="Google Shape;16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2" name="Google Shape;162;p25"/>
          <p:cNvPicPr preferRelativeResize="0"/>
          <p:nvPr/>
        </p:nvPicPr>
        <p:blipFill>
          <a:blip r:embed="rId4">
            <a:alphaModFix/>
          </a:blip>
          <a:stretch>
            <a:fillRect/>
          </a:stretch>
        </p:blipFill>
        <p:spPr>
          <a:xfrm>
            <a:off x="360626" y="4071301"/>
            <a:ext cx="5201274" cy="1806800"/>
          </a:xfrm>
          <a:prstGeom prst="rect">
            <a:avLst/>
          </a:prstGeom>
          <a:noFill/>
          <a:ln>
            <a:noFill/>
          </a:ln>
        </p:spPr>
      </p:pic>
      <p:pic>
        <p:nvPicPr>
          <p:cNvPr id="163" name="Google Shape;163;p25"/>
          <p:cNvPicPr preferRelativeResize="0"/>
          <p:nvPr/>
        </p:nvPicPr>
        <p:blipFill>
          <a:blip r:embed="rId5">
            <a:alphaModFix/>
          </a:blip>
          <a:stretch>
            <a:fillRect/>
          </a:stretch>
        </p:blipFill>
        <p:spPr>
          <a:xfrm>
            <a:off x="6236424" y="3222525"/>
            <a:ext cx="4785576" cy="338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 name="Google Shape;169;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We applied EDA with SQL to get insight from the data. These were the queries wrote:</a:t>
            </a: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Names of unique launch sites in the space mission;</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Total payload mass carried by boosters launched by NASA (CRS);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Average payload mass carried by booster version F9 v1.1;</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Total number of successful and failure mission outcomes;</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Failed landing outcomes in drone ship, their booster version and launch site names;</a:t>
            </a:r>
            <a:endParaRPr b="1" sz="1900">
              <a:solidFill>
                <a:schemeClr val="dk1"/>
              </a:solidFill>
              <a:highlight>
                <a:srgbClr val="FFFFFF"/>
              </a:highlight>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https://github.com/bernardomelo/DataScienceCapstone-IBM/blob/main/jupyter-labs-eda-sql-coursera_sqllite.ipynb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0" name="Google Shape;170;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85000" lnSpcReduction="20000"/>
          </a:bodyPr>
          <a:lstStyle/>
          <a:p>
            <a:pPr indent="-294322" lvl="0" marL="457200" rtl="0" algn="just">
              <a:lnSpc>
                <a:spcPct val="115000"/>
              </a:lnSpc>
              <a:spcBef>
                <a:spcPts val="1200"/>
              </a:spcBef>
              <a:spcAft>
                <a:spcPts val="0"/>
              </a:spcAft>
              <a:buClr>
                <a:schemeClr val="dk1"/>
              </a:buClr>
              <a:buSzPct val="52538"/>
              <a:buChar char="•"/>
            </a:pPr>
            <a:r>
              <a:rPr lang="en-US" sz="2317">
                <a:solidFill>
                  <a:srgbClr val="292929"/>
                </a:solidFill>
              </a:rPr>
              <a:t>Marked all launch sites, added map objects such as markers, circles, lines to mark the success or failure of launches for each site;</a:t>
            </a:r>
            <a:endParaRPr sz="2317">
              <a:solidFill>
                <a:srgbClr val="292929"/>
              </a:solidFill>
            </a:endParaRPr>
          </a:p>
          <a:p>
            <a:pPr indent="-294322" lvl="0" marL="457200" rtl="0" algn="just">
              <a:lnSpc>
                <a:spcPct val="115000"/>
              </a:lnSpc>
              <a:spcBef>
                <a:spcPts val="0"/>
              </a:spcBef>
              <a:spcAft>
                <a:spcPts val="0"/>
              </a:spcAft>
              <a:buClr>
                <a:schemeClr val="dk1"/>
              </a:buClr>
              <a:buSzPct val="52538"/>
              <a:buChar char="•"/>
            </a:pPr>
            <a:r>
              <a:rPr lang="en-US" sz="2317">
                <a:solidFill>
                  <a:srgbClr val="292929"/>
                </a:solidFill>
              </a:rPr>
              <a:t>Assigned the feature launch outcomes o class 0 and 1 i.e., 0 for failure, and 1 for success;</a:t>
            </a:r>
            <a:endParaRPr sz="2317">
              <a:solidFill>
                <a:srgbClr val="292929"/>
              </a:solidFill>
            </a:endParaRPr>
          </a:p>
          <a:p>
            <a:pPr indent="-294322" lvl="0" marL="457200" rtl="0" algn="just">
              <a:lnSpc>
                <a:spcPct val="115000"/>
              </a:lnSpc>
              <a:spcBef>
                <a:spcPts val="0"/>
              </a:spcBef>
              <a:spcAft>
                <a:spcPts val="0"/>
              </a:spcAft>
              <a:buClr>
                <a:schemeClr val="dk1"/>
              </a:buClr>
              <a:buSzPct val="52538"/>
              <a:buChar char="•"/>
            </a:pPr>
            <a:r>
              <a:rPr lang="en-US" sz="2317">
                <a:solidFill>
                  <a:srgbClr val="292929"/>
                </a:solidFill>
              </a:rPr>
              <a:t>Using the color-labeled marker clusters, identified which launch sites have relatively high success rate;</a:t>
            </a:r>
            <a:endParaRPr sz="2317">
              <a:solidFill>
                <a:srgbClr val="292929"/>
              </a:solidFill>
            </a:endParaRPr>
          </a:p>
          <a:p>
            <a:pPr indent="-294322" lvl="0" marL="457200" rtl="0" algn="just">
              <a:lnSpc>
                <a:spcPct val="115000"/>
              </a:lnSpc>
              <a:spcBef>
                <a:spcPts val="0"/>
              </a:spcBef>
              <a:spcAft>
                <a:spcPts val="0"/>
              </a:spcAft>
              <a:buClr>
                <a:schemeClr val="dk1"/>
              </a:buClr>
              <a:buSzPct val="52538"/>
              <a:buChar char="•"/>
            </a:pPr>
            <a:r>
              <a:rPr lang="en-US" sz="2317">
                <a:solidFill>
                  <a:srgbClr val="292929"/>
                </a:solidFill>
              </a:rPr>
              <a:t>Calculated the distances between a launch site to its proximities. Some answered questions:</a:t>
            </a:r>
            <a:endParaRPr sz="2317">
              <a:solidFill>
                <a:srgbClr val="292929"/>
              </a:solidFill>
            </a:endParaRPr>
          </a:p>
          <a:p>
            <a:pPr indent="-294322" lvl="1" marL="914400" rtl="0" algn="just">
              <a:lnSpc>
                <a:spcPct val="115000"/>
              </a:lnSpc>
              <a:spcBef>
                <a:spcPts val="0"/>
              </a:spcBef>
              <a:spcAft>
                <a:spcPts val="0"/>
              </a:spcAft>
              <a:buClr>
                <a:schemeClr val="dk1"/>
              </a:buClr>
              <a:buSzPct val="52538"/>
              <a:buChar char="○"/>
            </a:pPr>
            <a:r>
              <a:rPr lang="en-US" sz="2317">
                <a:solidFill>
                  <a:srgbClr val="292929"/>
                </a:solidFill>
              </a:rPr>
              <a:t>Are launch sites near railways, highways and coastlines?</a:t>
            </a:r>
            <a:endParaRPr sz="2317">
              <a:solidFill>
                <a:srgbClr val="292929"/>
              </a:solidFill>
            </a:endParaRPr>
          </a:p>
          <a:p>
            <a:pPr indent="-294322" lvl="1" marL="914400" rtl="0" algn="just">
              <a:lnSpc>
                <a:spcPct val="115000"/>
              </a:lnSpc>
              <a:spcBef>
                <a:spcPts val="0"/>
              </a:spcBef>
              <a:spcAft>
                <a:spcPts val="0"/>
              </a:spcAft>
              <a:buClr>
                <a:schemeClr val="dk1"/>
              </a:buClr>
              <a:buSzPct val="52538"/>
              <a:buChar char="○"/>
            </a:pPr>
            <a:r>
              <a:rPr lang="en-US" sz="2317">
                <a:solidFill>
                  <a:srgbClr val="292929"/>
                </a:solidFill>
              </a:rPr>
              <a:t>Do launch sites keep certain distance away from cities:</a:t>
            </a:r>
            <a:endParaRPr sz="2317">
              <a:solidFill>
                <a:srgbClr val="292929"/>
              </a:solidFill>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https://github.com/bernardomelo/DataScienceCapstone-IBM/blob/main/lab_jupyter_launch_site_location.ipynb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77" name="Google Shape;177;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Plotted pie charts showing total launches on certain launch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Scatter graph with relationship between Outcome and Payload for different booster versions;</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https://github.com/bernardomelo/DataScienceCapstone-IBM/blob/main/spacex_app.py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4" name="Google Shape;184;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 name="Shape 188"/>
        <p:cNvGrpSpPr/>
        <p:nvPr/>
      </p:nvGrpSpPr>
      <p:grpSpPr>
        <a:xfrm>
          <a:off x="0" y="0"/>
          <a:ext cx="0" cy="0"/>
          <a:chOff x="0" y="0"/>
          <a:chExt cx="0" cy="0"/>
        </a:xfrm>
      </p:grpSpPr>
      <p:sp>
        <p:nvSpPr>
          <p:cNvPr id="189" name="Google Shape;18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Loaded data using pandas and numpy, transformed it and split train/test;</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Built some models (logreg, SVM, decision tree, KNN);</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GridSearch to tune different hyperparameters;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Jaccard Score, F1 and accuracy as metrics to define the better model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Found best model to use.</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https://github.com/bernardomelo/DataScienceCapstone-IBM/blob/main/SpaceX_Machine%20Learning%20Prediction_Part_5.ipynb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1" name="Google Shape;19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8" name="Google Shape;198;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 name="Google Shape;210;p32"/>
          <p:cNvSpPr txBox="1"/>
          <p:nvPr>
            <p:ph idx="1" type="body"/>
          </p:nvPr>
        </p:nvSpPr>
        <p:spPr>
          <a:xfrm>
            <a:off x="3178045" y="2144775"/>
            <a:ext cx="5835900" cy="3811500"/>
          </a:xfrm>
          <a:prstGeom prst="rect">
            <a:avLst/>
          </a:prstGeom>
          <a:noFill/>
          <a:ln>
            <a:noFill/>
          </a:ln>
        </p:spPr>
        <p:txBody>
          <a:bodyPr anchorCtr="0" anchor="t" bIns="45700" lIns="91425" spcFirstLastPara="1" rIns="91425" wrap="square" tIns="45700">
            <a:normAutofit/>
          </a:bodyPr>
          <a:lstStyle/>
          <a:p>
            <a:pPr indent="0" lvl="0" marL="1397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Plot shows that the larger the flight amount at certain site, the </a:t>
            </a:r>
            <a:r>
              <a:rPr lang="en-US" sz="2200">
                <a:solidFill>
                  <a:srgbClr val="292929"/>
                </a:solidFill>
              </a:rPr>
              <a:t>greater</a:t>
            </a:r>
            <a:r>
              <a:rPr lang="en-US" sz="2200">
                <a:solidFill>
                  <a:srgbClr val="292929"/>
                </a:solidFill>
              </a:rPr>
              <a:t> the success rate there.</a:t>
            </a:r>
            <a:endParaRPr/>
          </a:p>
        </p:txBody>
      </p:sp>
      <p:sp>
        <p:nvSpPr>
          <p:cNvPr id="211" name="Google Shape;211;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2" name="Google Shape;212;p32"/>
          <p:cNvPicPr preferRelativeResize="0"/>
          <p:nvPr/>
        </p:nvPicPr>
        <p:blipFill>
          <a:blip r:embed="rId4">
            <a:alphaModFix/>
          </a:blip>
          <a:stretch>
            <a:fillRect/>
          </a:stretch>
        </p:blipFill>
        <p:spPr>
          <a:xfrm>
            <a:off x="1838813" y="3912826"/>
            <a:ext cx="8377974" cy="213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33"/>
          <p:cNvSpPr txBox="1"/>
          <p:nvPr>
            <p:ph idx="1" type="body"/>
          </p:nvPr>
        </p:nvSpPr>
        <p:spPr>
          <a:xfrm>
            <a:off x="769997" y="2069750"/>
            <a:ext cx="5010600" cy="402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605"/>
              <a:buNone/>
            </a:pPr>
            <a:r>
              <a:rPr lang="en-US" sz="1498">
                <a:solidFill>
                  <a:srgbClr val="292929"/>
                </a:solidFill>
              </a:rPr>
              <a:t>The scatter plot of Launch Site vs. Flight Number shows that:</a:t>
            </a:r>
            <a:endParaRPr sz="1498">
              <a:solidFill>
                <a:srgbClr val="292929"/>
              </a:solidFill>
            </a:endParaRPr>
          </a:p>
          <a:p>
            <a:pPr indent="-285305" lvl="0" marL="457200" rtl="0" algn="l">
              <a:lnSpc>
                <a:spcPct val="115000"/>
              </a:lnSpc>
              <a:spcBef>
                <a:spcPts val="1200"/>
              </a:spcBef>
              <a:spcAft>
                <a:spcPts val="0"/>
              </a:spcAft>
              <a:buClr>
                <a:schemeClr val="dk1"/>
              </a:buClr>
              <a:buSzPts val="893"/>
              <a:buChar char="●"/>
            </a:pPr>
            <a:r>
              <a:rPr lang="en-US" sz="1498">
                <a:solidFill>
                  <a:srgbClr val="292929"/>
                </a:solidFill>
              </a:rPr>
              <a:t>Number of flights increases, the rate of success at a launch site increases;</a:t>
            </a:r>
            <a:endParaRPr sz="1498">
              <a:solidFill>
                <a:srgbClr val="292929"/>
              </a:solidFill>
            </a:endParaRPr>
          </a:p>
          <a:p>
            <a:pPr indent="-285305" lvl="0" marL="457200" rtl="0" algn="l">
              <a:lnSpc>
                <a:spcPct val="115000"/>
              </a:lnSpc>
              <a:spcBef>
                <a:spcPts val="0"/>
              </a:spcBef>
              <a:spcAft>
                <a:spcPts val="0"/>
              </a:spcAft>
              <a:buClr>
                <a:schemeClr val="dk1"/>
              </a:buClr>
              <a:buSzPts val="893"/>
              <a:buChar char="●"/>
            </a:pPr>
            <a:r>
              <a:rPr lang="en-US" sz="1498">
                <a:solidFill>
                  <a:srgbClr val="292929"/>
                </a:solidFill>
              </a:rPr>
              <a:t>No early flights launched from KSC LC 39A, explains why launches from this site are more successful;</a:t>
            </a:r>
            <a:endParaRPr sz="1498">
              <a:solidFill>
                <a:srgbClr val="292929"/>
              </a:solidFill>
            </a:endParaRPr>
          </a:p>
          <a:p>
            <a:pPr indent="-285305" lvl="0" marL="457200" rtl="0" algn="l">
              <a:lnSpc>
                <a:spcPct val="115000"/>
              </a:lnSpc>
              <a:spcBef>
                <a:spcPts val="0"/>
              </a:spcBef>
              <a:spcAft>
                <a:spcPts val="0"/>
              </a:spcAft>
              <a:buClr>
                <a:schemeClr val="dk1"/>
              </a:buClr>
              <a:buSzPts val="893"/>
              <a:buChar char="●"/>
            </a:pPr>
            <a:r>
              <a:rPr lang="en-US" sz="1498">
                <a:solidFill>
                  <a:srgbClr val="292929"/>
                </a:solidFill>
              </a:rPr>
              <a:t>Above a flight number of around 30, there are significantly more successful landings (Class = 1).</a:t>
            </a:r>
            <a:endParaRPr sz="1498">
              <a:solidFill>
                <a:srgbClr val="292929"/>
              </a:solidFill>
            </a:endParaRPr>
          </a:p>
          <a:p>
            <a:pPr indent="0" lvl="0" marL="457200" marR="0" rtl="0" algn="l">
              <a:lnSpc>
                <a:spcPct val="100000"/>
              </a:lnSpc>
              <a:spcBef>
                <a:spcPts val="1400"/>
              </a:spcBef>
              <a:spcAft>
                <a:spcPts val="0"/>
              </a:spcAft>
              <a:buSzPts val="605"/>
              <a:buNone/>
            </a:pPr>
            <a:r>
              <a:t/>
            </a:r>
            <a:endParaRPr sz="1310">
              <a:solidFill>
                <a:srgbClr val="292929"/>
              </a:solidFill>
            </a:endParaRPr>
          </a:p>
        </p:txBody>
      </p:sp>
      <p:sp>
        <p:nvSpPr>
          <p:cNvPr id="219" name="Google Shape;219;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0" name="Google Shape;220;p33"/>
          <p:cNvPicPr preferRelativeResize="0"/>
          <p:nvPr/>
        </p:nvPicPr>
        <p:blipFill>
          <a:blip r:embed="rId4">
            <a:alphaModFix/>
          </a:blip>
          <a:stretch>
            <a:fillRect/>
          </a:stretch>
        </p:blipFill>
        <p:spPr>
          <a:xfrm>
            <a:off x="6781524" y="2089599"/>
            <a:ext cx="4238625" cy="377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7" name="Google Shape;227;p34"/>
          <p:cNvPicPr preferRelativeResize="0"/>
          <p:nvPr/>
        </p:nvPicPr>
        <p:blipFill>
          <a:blip r:embed="rId4">
            <a:alphaModFix/>
          </a:blip>
          <a:stretch>
            <a:fillRect/>
          </a:stretch>
        </p:blipFill>
        <p:spPr>
          <a:xfrm>
            <a:off x="2321650" y="1721650"/>
            <a:ext cx="7548700" cy="464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3" name="Google Shape;233;p35"/>
          <p:cNvSpPr txBox="1"/>
          <p:nvPr>
            <p:ph idx="1" type="body"/>
          </p:nvPr>
        </p:nvSpPr>
        <p:spPr>
          <a:xfrm>
            <a:off x="4129886" y="1523206"/>
            <a:ext cx="3932100" cy="38115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0"/>
              </a:spcBef>
              <a:spcAft>
                <a:spcPts val="0"/>
              </a:spcAft>
              <a:buNone/>
            </a:pPr>
            <a:r>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Plot shows that in the LEO orbit, success is related to the number of flights, but in GTO orbit, there aren't any relationships between flight number and the orbit.</a:t>
            </a:r>
            <a:endParaRPr/>
          </a:p>
        </p:txBody>
      </p:sp>
      <p:sp>
        <p:nvSpPr>
          <p:cNvPr id="234" name="Google Shape;234;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35"/>
          <p:cNvPicPr preferRelativeResize="0"/>
          <p:nvPr/>
        </p:nvPicPr>
        <p:blipFill>
          <a:blip r:embed="rId4">
            <a:alphaModFix/>
          </a:blip>
          <a:stretch>
            <a:fillRect/>
          </a:stretch>
        </p:blipFill>
        <p:spPr>
          <a:xfrm>
            <a:off x="1294925" y="3949550"/>
            <a:ext cx="9208325" cy="2315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 name="Google Shape;241;p36"/>
          <p:cNvSpPr txBox="1"/>
          <p:nvPr>
            <p:ph idx="1" type="body"/>
          </p:nvPr>
        </p:nvSpPr>
        <p:spPr>
          <a:xfrm>
            <a:off x="2785693" y="2724900"/>
            <a:ext cx="64842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Plot show us that PO, LEO and ISS are more successful with heavy payloads.</a:t>
            </a:r>
            <a:endParaRPr/>
          </a:p>
        </p:txBody>
      </p:sp>
      <p:sp>
        <p:nvSpPr>
          <p:cNvPr id="242" name="Google Shape;242;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3" name="Google Shape;243;p36"/>
          <p:cNvPicPr preferRelativeResize="0"/>
          <p:nvPr/>
        </p:nvPicPr>
        <p:blipFill>
          <a:blip r:embed="rId4">
            <a:alphaModFix/>
          </a:blip>
          <a:stretch>
            <a:fillRect/>
          </a:stretch>
        </p:blipFill>
        <p:spPr>
          <a:xfrm>
            <a:off x="2503524" y="4140749"/>
            <a:ext cx="7184950" cy="16833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9" name="Google Shape;249;p37"/>
          <p:cNvSpPr txBox="1"/>
          <p:nvPr>
            <p:ph idx="1" type="body"/>
          </p:nvPr>
        </p:nvSpPr>
        <p:spPr>
          <a:xfrm>
            <a:off x="3248883" y="2165100"/>
            <a:ext cx="53817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Plot shows us a steady increase rate from 2013 to 2020.</a:t>
            </a:r>
            <a:endParaRPr/>
          </a:p>
        </p:txBody>
      </p:sp>
      <p:sp>
        <p:nvSpPr>
          <p:cNvPr id="250" name="Google Shape;250;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1" name="Google Shape;251;p37"/>
          <p:cNvPicPr preferRelativeResize="0"/>
          <p:nvPr/>
        </p:nvPicPr>
        <p:blipFill>
          <a:blip r:embed="rId4">
            <a:alphaModFix/>
          </a:blip>
          <a:stretch>
            <a:fillRect/>
          </a:stretch>
        </p:blipFill>
        <p:spPr>
          <a:xfrm>
            <a:off x="3248924" y="3135874"/>
            <a:ext cx="5381625" cy="3381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38"/>
          <p:cNvSpPr txBox="1"/>
          <p:nvPr>
            <p:ph idx="1" type="body"/>
          </p:nvPr>
        </p:nvSpPr>
        <p:spPr>
          <a:xfrm>
            <a:off x="1155010" y="240322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Simple select query with DISTINCT to show unique launch site names.</a:t>
            </a:r>
            <a:endParaRPr/>
          </a:p>
        </p:txBody>
      </p:sp>
      <p:sp>
        <p:nvSpPr>
          <p:cNvPr id="258" name="Google Shape;258;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9" name="Google Shape;259;p38"/>
          <p:cNvPicPr preferRelativeResize="0"/>
          <p:nvPr/>
        </p:nvPicPr>
        <p:blipFill>
          <a:blip r:embed="rId4">
            <a:alphaModFix/>
          </a:blip>
          <a:stretch>
            <a:fillRect/>
          </a:stretch>
        </p:blipFill>
        <p:spPr>
          <a:xfrm>
            <a:off x="3485375" y="3359700"/>
            <a:ext cx="4314825" cy="243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39"/>
          <p:cNvSpPr txBox="1"/>
          <p:nvPr>
            <p:ph idx="1" type="body"/>
          </p:nvPr>
        </p:nvSpPr>
        <p:spPr>
          <a:xfrm>
            <a:off x="341901" y="1792175"/>
            <a:ext cx="34704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Simple select query with WHERE clause in launch_site column with LIKE clause searching for ‘CAA%’ string </a:t>
            </a:r>
            <a:r>
              <a:rPr lang="en-US" sz="2200">
                <a:solidFill>
                  <a:srgbClr val="292929"/>
                </a:solidFill>
              </a:rPr>
              <a:t>beginnings</a:t>
            </a:r>
            <a:r>
              <a:rPr lang="en-US" sz="2200">
                <a:solidFill>
                  <a:srgbClr val="292929"/>
                </a:solidFill>
              </a:rPr>
              <a:t>, with LIMIT to 5, to only print the first 5 rows.</a:t>
            </a:r>
            <a:endParaRPr/>
          </a:p>
        </p:txBody>
      </p:sp>
      <p:sp>
        <p:nvSpPr>
          <p:cNvPr id="266" name="Google Shape;266;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7" name="Google Shape;267;p39"/>
          <p:cNvPicPr preferRelativeResize="0"/>
          <p:nvPr/>
        </p:nvPicPr>
        <p:blipFill>
          <a:blip r:embed="rId4">
            <a:alphaModFix/>
          </a:blip>
          <a:stretch>
            <a:fillRect/>
          </a:stretch>
        </p:blipFill>
        <p:spPr>
          <a:xfrm>
            <a:off x="3978332" y="1709298"/>
            <a:ext cx="7871918" cy="413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40"/>
          <p:cNvSpPr txBox="1"/>
          <p:nvPr>
            <p:ph idx="1" type="body"/>
          </p:nvPr>
        </p:nvSpPr>
        <p:spPr>
          <a:xfrm>
            <a:off x="1155060" y="1328375"/>
            <a:ext cx="9745500" cy="43512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Calculates the total payload mass for NASA (CRS) missions, adds up all payload masses and filters records to include only launches for NASA (CRS).</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74" name="Google Shape;274;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5" name="Google Shape;275;p40"/>
          <p:cNvPicPr preferRelativeResize="0"/>
          <p:nvPr/>
        </p:nvPicPr>
        <p:blipFill>
          <a:blip r:embed="rId4">
            <a:alphaModFix/>
          </a:blip>
          <a:stretch>
            <a:fillRect/>
          </a:stretch>
        </p:blipFill>
        <p:spPr>
          <a:xfrm>
            <a:off x="1998725" y="3083638"/>
            <a:ext cx="8058150" cy="1457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41"/>
          <p:cNvSpPr txBox="1"/>
          <p:nvPr>
            <p:ph idx="1" type="body"/>
          </p:nvPr>
        </p:nvSpPr>
        <p:spPr>
          <a:xfrm>
            <a:off x="1155010" y="1804900"/>
            <a:ext cx="9745500" cy="4351200"/>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Calculates the total payload mass for NASA (CRS) missions, adds up all payload masses and filters records with WHERE clause to look for F9 v1.1.</a:t>
            </a:r>
            <a:endParaRPr/>
          </a:p>
        </p:txBody>
      </p:sp>
      <p:sp>
        <p:nvSpPr>
          <p:cNvPr id="282" name="Google Shape;28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3" name="Google Shape;283;p41"/>
          <p:cNvPicPr preferRelativeResize="0"/>
          <p:nvPr/>
        </p:nvPicPr>
        <p:blipFill>
          <a:blip r:embed="rId4">
            <a:alphaModFix/>
          </a:blip>
          <a:stretch>
            <a:fillRect/>
          </a:stretch>
        </p:blipFill>
        <p:spPr>
          <a:xfrm>
            <a:off x="1390650" y="3482788"/>
            <a:ext cx="9410700" cy="1819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42"/>
          <p:cNvSpPr txBox="1"/>
          <p:nvPr>
            <p:ph idx="1" type="body"/>
          </p:nvPr>
        </p:nvSpPr>
        <p:spPr>
          <a:xfrm>
            <a:off x="1223210" y="1815275"/>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Selects the minimal date on first_succesful_landing column with clause WHERE in landing_outcome being “Success (ground pad)”.</a:t>
            </a:r>
            <a:endParaRPr/>
          </a:p>
        </p:txBody>
      </p:sp>
      <p:sp>
        <p:nvSpPr>
          <p:cNvPr id="290" name="Google Shape;290;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1" name="Google Shape;291;p42"/>
          <p:cNvPicPr preferRelativeResize="0"/>
          <p:nvPr/>
        </p:nvPicPr>
        <p:blipFill>
          <a:blip r:embed="rId4">
            <a:alphaModFix/>
          </a:blip>
          <a:stretch>
            <a:fillRect/>
          </a:stretch>
        </p:blipFill>
        <p:spPr>
          <a:xfrm>
            <a:off x="1522475" y="3027575"/>
            <a:ext cx="9010650" cy="1714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43"/>
          <p:cNvSpPr txBox="1"/>
          <p:nvPr>
            <p:ph idx="1" type="body"/>
          </p:nvPr>
        </p:nvSpPr>
        <p:spPr>
          <a:xfrm>
            <a:off x="1290660" y="1815250"/>
            <a:ext cx="9745500" cy="4351200"/>
          </a:xfrm>
          <a:prstGeom prst="rect">
            <a:avLst/>
          </a:prstGeom>
          <a:noFill/>
          <a:ln>
            <a:noFill/>
          </a:ln>
        </p:spPr>
        <p:txBody>
          <a:bodyPr anchorCtr="0" anchor="t" bIns="45700" lIns="91425" spcFirstLastPara="1" rIns="91425" wrap="square" tIns="45700">
            <a:normAutofit/>
          </a:bodyPr>
          <a:lstStyle/>
          <a:p>
            <a:pPr indent="-368300" lvl="0" marL="457200" rtl="0" algn="l">
              <a:spcBef>
                <a:spcPts val="1400"/>
              </a:spcBef>
              <a:spcAft>
                <a:spcPts val="0"/>
              </a:spcAft>
              <a:buClr>
                <a:srgbClr val="292929"/>
              </a:buClr>
              <a:buSzPts val="2200"/>
              <a:buChar char="•"/>
            </a:pPr>
            <a:r>
              <a:rPr lang="en-US" sz="2200">
                <a:solidFill>
                  <a:srgbClr val="292929"/>
                </a:solidFill>
              </a:rPr>
              <a:t>Selects the booster_version column with clause WHERE in landing_outcome being “Success (ground pad)” and payload_mass_kg in the asked range.</a:t>
            </a:r>
            <a:endParaRPr/>
          </a:p>
        </p:txBody>
      </p:sp>
      <p:sp>
        <p:nvSpPr>
          <p:cNvPr id="298" name="Google Shape;29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9" name="Google Shape;299;p43"/>
          <p:cNvPicPr preferRelativeResize="0"/>
          <p:nvPr/>
        </p:nvPicPr>
        <p:blipFill>
          <a:blip r:embed="rId4">
            <a:alphaModFix/>
          </a:blip>
          <a:stretch>
            <a:fillRect/>
          </a:stretch>
        </p:blipFill>
        <p:spPr>
          <a:xfrm>
            <a:off x="1290638" y="3301425"/>
            <a:ext cx="9610725" cy="272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699899" y="1628302"/>
            <a:ext cx="5691900" cy="17592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200"/>
              </a:spcBef>
              <a:spcAft>
                <a:spcPts val="0"/>
              </a:spcAft>
              <a:buSzPts val="275"/>
              <a:buNone/>
            </a:pPr>
            <a:r>
              <a:rPr lang="en-US" sz="2200">
                <a:solidFill>
                  <a:schemeClr val="dk1"/>
                </a:solidFill>
              </a:rPr>
              <a:t>• </a:t>
            </a:r>
            <a:r>
              <a:rPr b="1" lang="en-US" sz="2200">
                <a:solidFill>
                  <a:schemeClr val="dk1"/>
                </a:solidFill>
              </a:rPr>
              <a:t>Summary of methodologies</a:t>
            </a:r>
            <a:endParaRPr b="1" sz="2200">
              <a:solidFill>
                <a:schemeClr val="dk1"/>
              </a:solidFill>
            </a:endParaRPr>
          </a:p>
          <a:p>
            <a:pPr indent="-328612" lvl="0" marL="457200" rtl="0" algn="l">
              <a:lnSpc>
                <a:spcPct val="95000"/>
              </a:lnSpc>
              <a:spcBef>
                <a:spcPts val="1200"/>
              </a:spcBef>
              <a:spcAft>
                <a:spcPts val="0"/>
              </a:spcAft>
              <a:buClr>
                <a:schemeClr val="dk1"/>
              </a:buClr>
              <a:buSzPts val="1575"/>
              <a:buChar char="●"/>
            </a:pPr>
            <a:r>
              <a:rPr lang="en-US" sz="1575">
                <a:solidFill>
                  <a:schemeClr val="dk1"/>
                </a:solidFill>
              </a:rPr>
              <a:t>Data Collection through API</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Data Collection with Web Scraping</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Data Wrangling</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Exploratory Data Analysis with SQL</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Exploratory Data Analysis with Data Visualization</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Interactive Visual Analytics with Folium</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Machine Learning Prediction</a:t>
            </a:r>
            <a:endParaRPr sz="1575">
              <a:solidFill>
                <a:schemeClr val="dk1"/>
              </a:solidFill>
            </a:endParaRPr>
          </a:p>
          <a:p>
            <a:pPr indent="0" lvl="0" marL="0" rtl="0" algn="l">
              <a:lnSpc>
                <a:spcPct val="95000"/>
              </a:lnSpc>
              <a:spcBef>
                <a:spcPts val="1200"/>
              </a:spcBef>
              <a:spcAft>
                <a:spcPts val="0"/>
              </a:spcAft>
              <a:buSzPts val="275"/>
              <a:buNone/>
            </a:pPr>
            <a:r>
              <a:rPr lang="en-US" sz="2200">
                <a:solidFill>
                  <a:schemeClr val="dk1"/>
                </a:solidFill>
              </a:rPr>
              <a:t>• </a:t>
            </a:r>
            <a:r>
              <a:rPr b="1" lang="en-US" sz="2200">
                <a:solidFill>
                  <a:schemeClr val="dk1"/>
                </a:solidFill>
              </a:rPr>
              <a:t>Summary of all results</a:t>
            </a:r>
            <a:endParaRPr b="1" sz="2200">
              <a:solidFill>
                <a:schemeClr val="dk1"/>
              </a:solidFill>
            </a:endParaRPr>
          </a:p>
          <a:p>
            <a:pPr indent="-328612" lvl="0" marL="457200" rtl="0" algn="l">
              <a:lnSpc>
                <a:spcPct val="95000"/>
              </a:lnSpc>
              <a:spcBef>
                <a:spcPts val="1200"/>
              </a:spcBef>
              <a:spcAft>
                <a:spcPts val="0"/>
              </a:spcAft>
              <a:buClr>
                <a:schemeClr val="dk1"/>
              </a:buClr>
              <a:buSzPts val="1575"/>
              <a:buChar char="●"/>
            </a:pPr>
            <a:r>
              <a:rPr lang="en-US" sz="1575">
                <a:solidFill>
                  <a:schemeClr val="dk1"/>
                </a:solidFill>
              </a:rPr>
              <a:t>Exploratory Data Analysis result</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Interactive analytics in screenshots</a:t>
            </a:r>
            <a:endParaRPr sz="1575">
              <a:solidFill>
                <a:schemeClr val="dk1"/>
              </a:solidFill>
            </a:endParaRPr>
          </a:p>
          <a:p>
            <a:pPr indent="-328612" lvl="0" marL="457200" rtl="0" algn="l">
              <a:lnSpc>
                <a:spcPct val="95000"/>
              </a:lnSpc>
              <a:spcBef>
                <a:spcPts val="0"/>
              </a:spcBef>
              <a:spcAft>
                <a:spcPts val="0"/>
              </a:spcAft>
              <a:buClr>
                <a:schemeClr val="dk1"/>
              </a:buClr>
              <a:buSzPts val="1575"/>
              <a:buChar char="●"/>
            </a:pPr>
            <a:r>
              <a:rPr lang="en-US" sz="1575">
                <a:solidFill>
                  <a:schemeClr val="dk1"/>
                </a:solidFill>
              </a:rPr>
              <a:t>Predictive Analytics result</a:t>
            </a:r>
            <a:endParaRPr sz="185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Counts the number of missions for each outcome category.</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306" name="Google Shape;30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7" name="Google Shape;307;p44"/>
          <p:cNvPicPr preferRelativeResize="0"/>
          <p:nvPr/>
        </p:nvPicPr>
        <p:blipFill>
          <a:blip r:embed="rId4">
            <a:alphaModFix/>
          </a:blip>
          <a:stretch>
            <a:fillRect/>
          </a:stretch>
        </p:blipFill>
        <p:spPr>
          <a:xfrm>
            <a:off x="2165413" y="2879850"/>
            <a:ext cx="7724775" cy="2362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45"/>
          <p:cNvSpPr txBox="1"/>
          <p:nvPr>
            <p:ph idx="1" type="body"/>
          </p:nvPr>
        </p:nvSpPr>
        <p:spPr>
          <a:xfrm>
            <a:off x="1805977" y="1274225"/>
            <a:ext cx="8195700" cy="33123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Determined the booster that have carried the maximum payload using a subquery in the WHERE clause and the MAX() function.</a:t>
            </a:r>
            <a:endParaRPr/>
          </a:p>
        </p:txBody>
      </p:sp>
      <p:sp>
        <p:nvSpPr>
          <p:cNvPr id="314" name="Google Shape;31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5" name="Google Shape;315;p45"/>
          <p:cNvPicPr preferRelativeResize="0"/>
          <p:nvPr/>
        </p:nvPicPr>
        <p:blipFill>
          <a:blip r:embed="rId4">
            <a:alphaModFix/>
          </a:blip>
          <a:stretch>
            <a:fillRect/>
          </a:stretch>
        </p:blipFill>
        <p:spPr>
          <a:xfrm>
            <a:off x="2030883" y="2614348"/>
            <a:ext cx="7745892" cy="35817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the failed landing_outcomes in drone ship, their booster versions, and launch site names for in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Present your query result with a short explanation here</a:t>
            </a:r>
            <a:endParaRPr sz="2800">
              <a:solidFill>
                <a:srgbClr val="292929"/>
              </a:solidFill>
              <a:latin typeface="Arial"/>
              <a:ea typeface="Arial"/>
              <a:cs typeface="Arial"/>
              <a:sym typeface="Arial"/>
            </a:endParaRPr>
          </a:p>
        </p:txBody>
      </p:sp>
      <p:sp>
        <p:nvSpPr>
          <p:cNvPr id="322" name="Google Shape;32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47"/>
          <p:cNvSpPr txBox="1"/>
          <p:nvPr>
            <p:ph idx="1" type="body"/>
          </p:nvPr>
        </p:nvSpPr>
        <p:spPr>
          <a:xfrm>
            <a:off x="940797" y="1380963"/>
            <a:ext cx="9745500" cy="43512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rPr>
              <a:t>We selected Landing outcomes and the COUNT of landing outcomes from the data and used the WHERE clause to filter for landing outcomes BETWEEN 2010-06-04 to 2010-03-20. Applied the GROUP BY clause to group the landing outcomes and the ORDER BY clause to order the grouped landing outcome in descending order.</a:t>
            </a:r>
            <a:endParaRPr/>
          </a:p>
        </p:txBody>
      </p:sp>
      <p:sp>
        <p:nvSpPr>
          <p:cNvPr id="329" name="Google Shape;329;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0" name="Google Shape;330;p47"/>
          <p:cNvPicPr preferRelativeResize="0"/>
          <p:nvPr/>
        </p:nvPicPr>
        <p:blipFill>
          <a:blip r:embed="rId4">
            <a:alphaModFix/>
          </a:blip>
          <a:stretch>
            <a:fillRect/>
          </a:stretch>
        </p:blipFill>
        <p:spPr>
          <a:xfrm>
            <a:off x="2614400" y="3232175"/>
            <a:ext cx="6398375" cy="3376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1" name="Google Shape;341;p4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From the picture, we can see that basically all </a:t>
            </a:r>
            <a:r>
              <a:rPr lang="en-US" sz="2200">
                <a:solidFill>
                  <a:srgbClr val="292929"/>
                </a:solidFill>
              </a:rPr>
              <a:t>launch</a:t>
            </a:r>
            <a:r>
              <a:rPr lang="en-US" sz="2200">
                <a:solidFill>
                  <a:srgbClr val="292929"/>
                </a:solidFill>
              </a:rPr>
              <a:t> sites are in US coastal places.</a:t>
            </a:r>
            <a:endParaRPr/>
          </a:p>
          <a:p>
            <a:pPr indent="0" lvl="0" marL="457200" marR="0" rtl="0" algn="l">
              <a:lnSpc>
                <a:spcPct val="100000"/>
              </a:lnSpc>
              <a:spcBef>
                <a:spcPts val="1400"/>
              </a:spcBef>
              <a:spcAft>
                <a:spcPts val="0"/>
              </a:spcAft>
              <a:buNone/>
            </a:pPr>
            <a:r>
              <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42" name="Google Shape;342;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All launch sites global map marker</a:t>
            </a:r>
            <a:endParaRPr/>
          </a:p>
        </p:txBody>
      </p:sp>
      <p:pic>
        <p:nvPicPr>
          <p:cNvPr id="343" name="Google Shape;343;p49"/>
          <p:cNvPicPr preferRelativeResize="0"/>
          <p:nvPr/>
        </p:nvPicPr>
        <p:blipFill>
          <a:blip r:embed="rId4">
            <a:alphaModFix/>
          </a:blip>
          <a:stretch>
            <a:fillRect/>
          </a:stretch>
        </p:blipFill>
        <p:spPr>
          <a:xfrm>
            <a:off x="2770250" y="2953250"/>
            <a:ext cx="6515100" cy="3152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50"/>
          <p:cNvSpPr txBox="1"/>
          <p:nvPr>
            <p:ph idx="1" type="body"/>
          </p:nvPr>
        </p:nvSpPr>
        <p:spPr>
          <a:xfrm>
            <a:off x="1223260" y="1443250"/>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Green markers are </a:t>
            </a:r>
            <a:r>
              <a:rPr lang="en-US" sz="2200">
                <a:solidFill>
                  <a:srgbClr val="292929"/>
                </a:solidFill>
              </a:rPr>
              <a:t>successes</a:t>
            </a:r>
            <a:r>
              <a:rPr lang="en-US" sz="2200">
                <a:solidFill>
                  <a:srgbClr val="292929"/>
                </a:solidFill>
              </a:rPr>
              <a:t>, red failures;</a:t>
            </a:r>
            <a:endParaRPr sz="28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More </a:t>
            </a:r>
            <a:r>
              <a:rPr lang="en-US" sz="2200">
                <a:solidFill>
                  <a:srgbClr val="292929"/>
                </a:solidFill>
              </a:rPr>
              <a:t>successes</a:t>
            </a:r>
            <a:r>
              <a:rPr lang="en-US" sz="2200">
                <a:solidFill>
                  <a:srgbClr val="292929"/>
                </a:solidFill>
              </a:rPr>
              <a:t> in general than fails.</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0" name="Google Shape;350;p5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Markers showing launch sites with color labels </a:t>
            </a:r>
            <a:endParaRPr/>
          </a:p>
        </p:txBody>
      </p:sp>
      <p:pic>
        <p:nvPicPr>
          <p:cNvPr id="351" name="Google Shape;351;p50"/>
          <p:cNvPicPr preferRelativeResize="0"/>
          <p:nvPr/>
        </p:nvPicPr>
        <p:blipFill>
          <a:blip r:embed="rId4">
            <a:alphaModFix/>
          </a:blip>
          <a:stretch>
            <a:fillRect/>
          </a:stretch>
        </p:blipFill>
        <p:spPr>
          <a:xfrm>
            <a:off x="6033823" y="3045285"/>
            <a:ext cx="5569200" cy="2749152"/>
          </a:xfrm>
          <a:prstGeom prst="rect">
            <a:avLst/>
          </a:prstGeom>
          <a:noFill/>
          <a:ln>
            <a:noFill/>
          </a:ln>
        </p:spPr>
      </p:pic>
      <p:pic>
        <p:nvPicPr>
          <p:cNvPr id="352" name="Google Shape;352;p50"/>
          <p:cNvPicPr preferRelativeResize="0"/>
          <p:nvPr/>
        </p:nvPicPr>
        <p:blipFill>
          <a:blip r:embed="rId5">
            <a:alphaModFix/>
          </a:blip>
          <a:stretch>
            <a:fillRect/>
          </a:stretch>
        </p:blipFill>
        <p:spPr>
          <a:xfrm>
            <a:off x="853725" y="3031147"/>
            <a:ext cx="5569201" cy="2777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8" name="Google Shape;358;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Distance from launch sites to landmarks</a:t>
            </a:r>
            <a:endParaRPr/>
          </a:p>
        </p:txBody>
      </p:sp>
      <p:pic>
        <p:nvPicPr>
          <p:cNvPr id="359" name="Google Shape;359;p51"/>
          <p:cNvPicPr preferRelativeResize="0"/>
          <p:nvPr/>
        </p:nvPicPr>
        <p:blipFill>
          <a:blip r:embed="rId4">
            <a:alphaModFix/>
          </a:blip>
          <a:stretch>
            <a:fillRect/>
          </a:stretch>
        </p:blipFill>
        <p:spPr>
          <a:xfrm>
            <a:off x="1259525" y="1726999"/>
            <a:ext cx="9536561" cy="4633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0" name="Google Shape;370;p53"/>
          <p:cNvSpPr txBox="1"/>
          <p:nvPr>
            <p:ph idx="1" type="body"/>
          </p:nvPr>
        </p:nvSpPr>
        <p:spPr>
          <a:xfrm>
            <a:off x="894335" y="1380963"/>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100000"/>
              </a:lnSpc>
              <a:spcBef>
                <a:spcPts val="1400"/>
              </a:spcBef>
              <a:spcAft>
                <a:spcPts val="0"/>
              </a:spcAft>
              <a:buClr>
                <a:srgbClr val="292929"/>
              </a:buClr>
              <a:buSzPts val="2200"/>
              <a:buFont typeface="Arial"/>
              <a:buChar char="•"/>
            </a:pPr>
            <a:r>
              <a:rPr lang="en-US" sz="2200">
                <a:solidFill>
                  <a:srgbClr val="292929"/>
                </a:solidFill>
              </a:rPr>
              <a:t>KSC LC-39A seem to have the most successes.</a:t>
            </a:r>
            <a:endParaRPr sz="2800">
              <a:solidFill>
                <a:srgbClr val="292929"/>
              </a:solidFill>
              <a:latin typeface="Arial"/>
              <a:ea typeface="Arial"/>
              <a:cs typeface="Arial"/>
              <a:sym typeface="Arial"/>
            </a:endParaRPr>
          </a:p>
          <a:p>
            <a:pPr indent="-88900" lvl="0" marL="228600" marR="0" rtl="0" algn="ctr">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1" name="Google Shape;371;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Launches by sites</a:t>
            </a:r>
            <a:endParaRPr/>
          </a:p>
        </p:txBody>
      </p:sp>
      <p:pic>
        <p:nvPicPr>
          <p:cNvPr id="372" name="Google Shape;372;p53"/>
          <p:cNvPicPr preferRelativeResize="0"/>
          <p:nvPr/>
        </p:nvPicPr>
        <p:blipFill>
          <a:blip r:embed="rId4">
            <a:alphaModFix/>
          </a:blip>
          <a:stretch>
            <a:fillRect/>
          </a:stretch>
        </p:blipFill>
        <p:spPr>
          <a:xfrm>
            <a:off x="1900225" y="1986888"/>
            <a:ext cx="8391525" cy="4562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75" y="1744450"/>
            <a:ext cx="7629300" cy="3504300"/>
          </a:xfrm>
          <a:prstGeom prst="rect">
            <a:avLst/>
          </a:prstGeom>
          <a:noFill/>
          <a:ln>
            <a:noFill/>
          </a:ln>
        </p:spPr>
        <p:txBody>
          <a:bodyPr anchorCtr="0" anchor="t" bIns="45700" lIns="91425" spcFirstLastPara="1" rIns="91425" wrap="square" tIns="45700">
            <a:normAutofit fontScale="85000" lnSpcReduction="20000"/>
          </a:bodyPr>
          <a:lstStyle/>
          <a:p>
            <a:pPr indent="-277812" lvl="0" marL="228600" marR="0" rtl="0" algn="l">
              <a:lnSpc>
                <a:spcPct val="90000"/>
              </a:lnSpc>
              <a:spcBef>
                <a:spcPts val="0"/>
              </a:spcBef>
              <a:spcAft>
                <a:spcPts val="0"/>
              </a:spcAft>
              <a:buClr>
                <a:srgbClr val="292929"/>
              </a:buClr>
              <a:buSzPct val="100000"/>
              <a:buFont typeface="Arial"/>
              <a:buChar char="•"/>
            </a:pPr>
            <a:r>
              <a:rPr lang="en-US" sz="3500">
                <a:solidFill>
                  <a:srgbClr val="292929"/>
                </a:solidFill>
                <a:latin typeface="Arial"/>
                <a:ea typeface="Arial"/>
                <a:cs typeface="Arial"/>
                <a:sym typeface="Arial"/>
              </a:rPr>
              <a:t>Project background and context</a:t>
            </a:r>
            <a:endParaRPr sz="3500">
              <a:solidFill>
                <a:srgbClr val="292929"/>
              </a:solidFill>
              <a:latin typeface="Arial"/>
              <a:ea typeface="Arial"/>
              <a:cs typeface="Arial"/>
              <a:sym typeface="Arial"/>
            </a:endParaRPr>
          </a:p>
          <a:p>
            <a:pPr indent="0" lvl="0" marL="457200" marR="0" rtl="0" algn="l">
              <a:lnSpc>
                <a:spcPct val="90000"/>
              </a:lnSpc>
              <a:spcBef>
                <a:spcPts val="0"/>
              </a:spcBef>
              <a:spcAft>
                <a:spcPts val="0"/>
              </a:spcAft>
              <a:buNone/>
            </a:pPr>
            <a:r>
              <a:t/>
            </a:r>
            <a:endParaRPr sz="3500">
              <a:solidFill>
                <a:srgbClr val="292929"/>
              </a:solidFill>
            </a:endParaRPr>
          </a:p>
          <a:p>
            <a:pPr indent="-350779" lvl="1" marL="914400" marR="0" rtl="0" algn="just">
              <a:lnSpc>
                <a:spcPct val="90000"/>
              </a:lnSpc>
              <a:spcBef>
                <a:spcPts val="0"/>
              </a:spcBef>
              <a:spcAft>
                <a:spcPts val="0"/>
              </a:spcAft>
              <a:buClr>
                <a:srgbClr val="292929"/>
              </a:buClr>
              <a:buSzPct val="100000"/>
              <a:buChar char="○"/>
            </a:pPr>
            <a:r>
              <a:rPr lang="en-US" sz="2263">
                <a:solidFill>
                  <a:srgbClr val="0F1114"/>
                </a:solidFill>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sz="2263">
              <a:solidFill>
                <a:srgbClr val="292929"/>
              </a:solidFill>
            </a:endParaRPr>
          </a:p>
          <a:p>
            <a:pPr indent="-277812" lvl="0" marL="228600" marR="0" rtl="0" algn="l">
              <a:lnSpc>
                <a:spcPct val="90000"/>
              </a:lnSpc>
              <a:spcBef>
                <a:spcPts val="1400"/>
              </a:spcBef>
              <a:spcAft>
                <a:spcPts val="0"/>
              </a:spcAft>
              <a:buClr>
                <a:srgbClr val="292929"/>
              </a:buClr>
              <a:buSzPct val="100000"/>
              <a:buFont typeface="Arial"/>
              <a:buChar char="•"/>
            </a:pPr>
            <a:r>
              <a:rPr lang="en-US" sz="3500">
                <a:solidFill>
                  <a:srgbClr val="292929"/>
                </a:solidFill>
                <a:latin typeface="Arial"/>
                <a:ea typeface="Arial"/>
                <a:cs typeface="Arial"/>
                <a:sym typeface="Arial"/>
              </a:rPr>
              <a:t>Problems you want to find answers</a:t>
            </a:r>
            <a:endParaRPr sz="3500">
              <a:solidFill>
                <a:srgbClr val="292929"/>
              </a:solidFill>
              <a:latin typeface="Arial"/>
              <a:ea typeface="Arial"/>
              <a:cs typeface="Arial"/>
              <a:sym typeface="Arial"/>
            </a:endParaRPr>
          </a:p>
          <a:p>
            <a:pPr indent="-328295" lvl="1" marL="914400" marR="0" rtl="0" algn="l">
              <a:lnSpc>
                <a:spcPct val="90000"/>
              </a:lnSpc>
              <a:spcBef>
                <a:spcPts val="1400"/>
              </a:spcBef>
              <a:spcAft>
                <a:spcPts val="0"/>
              </a:spcAft>
              <a:buClr>
                <a:srgbClr val="292929"/>
              </a:buClr>
              <a:buSzPct val="100000"/>
              <a:buChar char="○"/>
            </a:pPr>
            <a:r>
              <a:rPr lang="en-US" sz="1847">
                <a:solidFill>
                  <a:srgbClr val="292929"/>
                </a:solidFill>
              </a:rPr>
              <a:t>Can we predict whether the first stage will land successfully?</a:t>
            </a:r>
            <a:endParaRPr sz="1847">
              <a:solidFill>
                <a:srgbClr val="292929"/>
              </a:solidFill>
            </a:endParaRPr>
          </a:p>
          <a:p>
            <a:pPr indent="-328295" lvl="1" marL="914400" marR="0" rtl="0" algn="l">
              <a:lnSpc>
                <a:spcPct val="90000"/>
              </a:lnSpc>
              <a:spcBef>
                <a:spcPts val="1400"/>
              </a:spcBef>
              <a:spcAft>
                <a:spcPts val="0"/>
              </a:spcAft>
              <a:buClr>
                <a:srgbClr val="292929"/>
              </a:buClr>
              <a:buSzPct val="100000"/>
              <a:buChar char="○"/>
            </a:pPr>
            <a:r>
              <a:rPr lang="en-US" sz="1847">
                <a:solidFill>
                  <a:srgbClr val="292929"/>
                </a:solidFill>
              </a:rPr>
              <a:t>Can we use this info to define a launch cost?</a:t>
            </a:r>
            <a:endParaRPr sz="1847">
              <a:solidFill>
                <a:srgbClr val="292929"/>
              </a:solidFill>
            </a:endParaRPr>
          </a:p>
          <a:p>
            <a:pPr indent="-328295" lvl="1" marL="914400" marR="0" rtl="0" algn="l">
              <a:lnSpc>
                <a:spcPct val="90000"/>
              </a:lnSpc>
              <a:spcBef>
                <a:spcPts val="1400"/>
              </a:spcBef>
              <a:spcAft>
                <a:spcPts val="0"/>
              </a:spcAft>
              <a:buClr>
                <a:srgbClr val="292929"/>
              </a:buClr>
              <a:buSzPct val="100000"/>
              <a:buChar char="○"/>
            </a:pPr>
            <a:r>
              <a:rPr lang="en-US" sz="1847">
                <a:solidFill>
                  <a:srgbClr val="292929"/>
                </a:solidFill>
              </a:rPr>
              <a:t>What factors influence the successful landing of the Falcon 9 first stage?</a:t>
            </a:r>
            <a:endParaRPr sz="1847">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p54"/>
          <p:cNvSpPr txBox="1"/>
          <p:nvPr>
            <p:ph idx="1" type="body"/>
          </p:nvPr>
        </p:nvSpPr>
        <p:spPr>
          <a:xfrm>
            <a:off x="820215" y="1380963"/>
            <a:ext cx="10551600" cy="4351200"/>
          </a:xfrm>
          <a:prstGeom prst="rect">
            <a:avLst/>
          </a:prstGeom>
          <a:noFill/>
          <a:ln>
            <a:noFill/>
          </a:ln>
        </p:spPr>
        <p:txBody>
          <a:bodyPr anchorCtr="0" anchor="t" bIns="45700" lIns="91425" spcFirstLastPara="1" rIns="91425" wrap="square" tIns="45700">
            <a:normAutofit/>
          </a:bodyPr>
          <a:lstStyle/>
          <a:p>
            <a:pPr indent="-228600" lvl="0" marL="228600" marR="0" rtl="0" algn="ctr">
              <a:lnSpc>
                <a:spcPct val="100000"/>
              </a:lnSpc>
              <a:spcBef>
                <a:spcPts val="1400"/>
              </a:spcBef>
              <a:spcAft>
                <a:spcPts val="0"/>
              </a:spcAft>
              <a:buClr>
                <a:srgbClr val="292929"/>
              </a:buClr>
              <a:buSzPts val="2200"/>
              <a:buFont typeface="Arial"/>
              <a:buChar char="•"/>
            </a:pPr>
            <a:r>
              <a:rPr lang="en-US" sz="2200">
                <a:solidFill>
                  <a:srgbClr val="292929"/>
                </a:solidFill>
              </a:rPr>
              <a:t>76.9% Success rate</a:t>
            </a:r>
            <a:endParaRPr sz="2200">
              <a:solidFill>
                <a:srgbClr val="292929"/>
              </a:solidFill>
            </a:endParaRPr>
          </a:p>
          <a:p>
            <a:pPr indent="-228600" lvl="0" marL="228600" marR="0" rtl="0" algn="ctr">
              <a:lnSpc>
                <a:spcPct val="100000"/>
              </a:lnSpc>
              <a:spcBef>
                <a:spcPts val="1400"/>
              </a:spcBef>
              <a:spcAft>
                <a:spcPts val="0"/>
              </a:spcAft>
              <a:buClr>
                <a:srgbClr val="292929"/>
              </a:buClr>
              <a:buSzPts val="2200"/>
              <a:buChar char="•"/>
            </a:pPr>
            <a:r>
              <a:rPr lang="en-US" sz="2200">
                <a:solidFill>
                  <a:srgbClr val="292929"/>
                </a:solidFill>
              </a:rPr>
              <a:t>23.1% Failure rate</a:t>
            </a:r>
            <a:endParaRPr sz="2200">
              <a:solidFill>
                <a:srgbClr val="292929"/>
              </a:solidFill>
            </a:endParaRPr>
          </a:p>
          <a:p>
            <a:pPr indent="-50800" lvl="0" marL="228600" marR="0" rtl="0" algn="ctr">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79" name="Google Shape;379;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Success/Failure ratio</a:t>
            </a:r>
            <a:endParaRPr/>
          </a:p>
        </p:txBody>
      </p:sp>
      <p:pic>
        <p:nvPicPr>
          <p:cNvPr id="380" name="Google Shape;380;p54"/>
          <p:cNvPicPr preferRelativeResize="0"/>
          <p:nvPr/>
        </p:nvPicPr>
        <p:blipFill>
          <a:blip r:embed="rId4">
            <a:alphaModFix/>
          </a:blip>
          <a:stretch>
            <a:fillRect/>
          </a:stretch>
        </p:blipFill>
        <p:spPr>
          <a:xfrm>
            <a:off x="1477313" y="2548425"/>
            <a:ext cx="8982075" cy="3943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6" name="Google Shape;386;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Scatter plot of Payload vs Launch Outcome for all sites</a:t>
            </a:r>
            <a:endParaRPr/>
          </a:p>
        </p:txBody>
      </p:sp>
      <p:pic>
        <p:nvPicPr>
          <p:cNvPr id="387" name="Google Shape;387;p55"/>
          <p:cNvPicPr preferRelativeResize="0"/>
          <p:nvPr/>
        </p:nvPicPr>
        <p:blipFill>
          <a:blip r:embed="rId4">
            <a:alphaModFix/>
          </a:blip>
          <a:stretch>
            <a:fillRect/>
          </a:stretch>
        </p:blipFill>
        <p:spPr>
          <a:xfrm>
            <a:off x="736650" y="2897624"/>
            <a:ext cx="10582275" cy="2667000"/>
          </a:xfrm>
          <a:prstGeom prst="rect">
            <a:avLst/>
          </a:prstGeom>
          <a:noFill/>
          <a:ln>
            <a:noFill/>
          </a:ln>
        </p:spPr>
      </p:pic>
      <p:sp>
        <p:nvSpPr>
          <p:cNvPr id="388" name="Google Shape;388;p55"/>
          <p:cNvSpPr txBox="1"/>
          <p:nvPr/>
        </p:nvSpPr>
        <p:spPr>
          <a:xfrm>
            <a:off x="1046300" y="2123700"/>
            <a:ext cx="42060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Low weighted payload</a:t>
            </a:r>
            <a:endParaRPr/>
          </a:p>
        </p:txBody>
      </p:sp>
      <p:sp>
        <p:nvSpPr>
          <p:cNvPr id="389" name="Google Shape;389;p55"/>
          <p:cNvSpPr txBox="1"/>
          <p:nvPr/>
        </p:nvSpPr>
        <p:spPr>
          <a:xfrm>
            <a:off x="6712975" y="2123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Heavy weighted payload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1" name="Google Shape;401;p57"/>
          <p:cNvPicPr preferRelativeResize="0"/>
          <p:nvPr/>
        </p:nvPicPr>
        <p:blipFill>
          <a:blip r:embed="rId4">
            <a:alphaModFix/>
          </a:blip>
          <a:stretch>
            <a:fillRect/>
          </a:stretch>
        </p:blipFill>
        <p:spPr>
          <a:xfrm>
            <a:off x="2265725" y="2576476"/>
            <a:ext cx="6701402" cy="2188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58"/>
          <p:cNvSpPr txBox="1"/>
          <p:nvPr>
            <p:ph idx="1" type="body"/>
          </p:nvPr>
        </p:nvSpPr>
        <p:spPr>
          <a:xfrm>
            <a:off x="770011" y="1340063"/>
            <a:ext cx="9477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confusion matrix for the decision tree classifier shows that the classifier can distinguish between the different classes. The major problem is the false positives .i.e., unsuccessful landing marked as successful landing by the classifier.</a:t>
            </a:r>
            <a:r>
              <a:rPr lang="en-US" sz="2200">
                <a:solidFill>
                  <a:srgbClr val="292929"/>
                </a:solidFill>
                <a:latin typeface="Arial"/>
                <a:ea typeface="Arial"/>
                <a:cs typeface="Arial"/>
                <a:sym typeface="Arial"/>
              </a:rPr>
              <a:t> </a:t>
            </a:r>
            <a:endParaRPr/>
          </a:p>
        </p:txBody>
      </p:sp>
      <p:sp>
        <p:nvSpPr>
          <p:cNvPr id="408" name="Google Shape;408;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09" name="Google Shape;409;p58"/>
          <p:cNvPicPr preferRelativeResize="0"/>
          <p:nvPr/>
        </p:nvPicPr>
        <p:blipFill>
          <a:blip r:embed="rId4">
            <a:alphaModFix/>
          </a:blip>
          <a:stretch>
            <a:fillRect/>
          </a:stretch>
        </p:blipFill>
        <p:spPr>
          <a:xfrm>
            <a:off x="3933225" y="2684238"/>
            <a:ext cx="4781550" cy="3914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59"/>
          <p:cNvSpPr txBox="1"/>
          <p:nvPr>
            <p:ph idx="1" type="body"/>
          </p:nvPr>
        </p:nvSpPr>
        <p:spPr>
          <a:xfrm>
            <a:off x="769992" y="1875050"/>
            <a:ext cx="104079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 The larger the flight amount at a launch site, the greater the success rate at a launch site.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Launch success rate started to increase in 2013 till 2020.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Orbits ES-L1, GEO, HEO, SSO, VLEO had the most success rate.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KSC LC-39A had the most successful launches of any sites. </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 The Decision tree classifier is the best machine learning algorithm for this task</a:t>
            </a:r>
            <a:endParaRPr/>
          </a:p>
        </p:txBody>
      </p:sp>
      <p:sp>
        <p:nvSpPr>
          <p:cNvPr id="416" name="Google Shape;416;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Data was collected through SpaceX API and Wikipedia scrapping.</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One hot encode applied on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Data was collected via SpaceX open API and Wikipedia scrapping;</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 Data was decoded to a JSON object to facilitate handling thru pandas;</a:t>
            </a:r>
            <a:endParaRPr b="0" i="0" sz="2200" u="none" cap="none" strike="noStrike">
              <a:solidFill>
                <a:srgbClr val="292929"/>
              </a:solidFill>
              <a:latin typeface="Arial"/>
              <a:ea typeface="Arial"/>
              <a:cs typeface="Arial"/>
              <a:sym typeface="Aria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Converted data to a DataFrame of pandas;</a:t>
            </a:r>
            <a:endParaRPr sz="2200">
              <a:solidFill>
                <a:srgbClr val="292929"/>
              </a:solidFill>
            </a:endParaRPr>
          </a:p>
          <a:p>
            <a:pPr indent="0" lvl="0" marL="457200" marR="0" rtl="0" algn="l">
              <a:lnSpc>
                <a:spcPct val="100000"/>
              </a:lnSpc>
              <a:spcBef>
                <a:spcPts val="0"/>
              </a:spcBef>
              <a:spcAft>
                <a:spcPts val="0"/>
              </a:spcAft>
              <a:buNone/>
            </a:pPr>
            <a:r>
              <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All the necessary cleaning and wrangling;</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lnSpcReduction="20000"/>
          </a:bodyPr>
          <a:lstStyle/>
          <a:p>
            <a:pPr indent="-242935" lvl="0" marL="228600" marR="0" rtl="0" algn="just">
              <a:lnSpc>
                <a:spcPct val="100000"/>
              </a:lnSpc>
              <a:spcBef>
                <a:spcPts val="0"/>
              </a:spcBef>
              <a:spcAft>
                <a:spcPts val="0"/>
              </a:spcAft>
              <a:buClr>
                <a:srgbClr val="292929"/>
              </a:buClr>
              <a:buSzPts val="2426"/>
              <a:buFont typeface="Arial"/>
              <a:buChar char="•"/>
            </a:pPr>
            <a:r>
              <a:rPr lang="en-US" sz="2425">
                <a:solidFill>
                  <a:srgbClr val="292929"/>
                </a:solidFill>
              </a:rPr>
              <a:t>Used python requests to make GET request and get data from SpaceX API, prepared and cleaned, as well as saving it to a .csv with pandas.</a:t>
            </a:r>
            <a:endParaRPr sz="1625"/>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https://github.com/bernardomelo/DataScienceCapstone-IBM/blob/main/jupyter-labs-spacex-data-collection-api.ipynb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4">
            <a:alphaModFix/>
          </a:blip>
          <a:stretch>
            <a:fillRect/>
          </a:stretch>
        </p:blipFill>
        <p:spPr>
          <a:xfrm>
            <a:off x="7465051" y="1294925"/>
            <a:ext cx="2249800" cy="550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Used requests to make a get request and extract HTML from the response;</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BeautifulSoup to parse HTML;</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Pandas to convert into df and then .csv.</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https://github.com/bernardomelo/DataScienceCapstone-IBM/blob/main/jupyter-labs-webscraping.ipynb</a:t>
            </a:r>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4">
            <a:alphaModFix/>
          </a:blip>
          <a:stretch>
            <a:fillRect/>
          </a:stretch>
        </p:blipFill>
        <p:spPr>
          <a:xfrm>
            <a:off x="7044475" y="1315650"/>
            <a:ext cx="3149300" cy="4982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